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47" r:id="rId2"/>
    <p:sldId id="299" r:id="rId3"/>
    <p:sldId id="259" r:id="rId4"/>
    <p:sldId id="339" r:id="rId5"/>
    <p:sldId id="340" r:id="rId6"/>
    <p:sldId id="341" r:id="rId7"/>
    <p:sldId id="342" r:id="rId8"/>
    <p:sldId id="338" r:id="rId9"/>
    <p:sldId id="343" r:id="rId10"/>
    <p:sldId id="344" r:id="rId11"/>
    <p:sldId id="345" r:id="rId12"/>
    <p:sldId id="346"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966"/>
    <a:srgbClr val="CCFFCC"/>
    <a:srgbClr val="6600FF"/>
    <a:srgbClr val="0000CC"/>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222" y="-4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CFAF7626-83C1-4E8F-A219-06476792B9E7}" type="datetimeFigureOut">
              <a:rPr lang="en-US"/>
              <a:pPr>
                <a:defRPr/>
              </a:pPr>
              <a:t>10/23/2021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4BD04145-E7AF-429F-B969-F3D44F9EAB36}" type="slidenum">
              <a:rPr lang="en-US"/>
              <a:pPr>
                <a:defRPr/>
              </a:pPr>
              <a:t>‹#›</a:t>
            </a:fld>
            <a:endParaRPr lang="en-US"/>
          </a:p>
        </p:txBody>
      </p:sp>
    </p:spTree>
    <p:extLst>
      <p:ext uri="{BB962C8B-B14F-4D97-AF65-F5344CB8AC3E}">
        <p14:creationId xmlns:p14="http://schemas.microsoft.com/office/powerpoint/2010/main" val="28475511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586795C-1409-426A-B566-94A2C11C3F27}" type="datetimeFigureOut">
              <a:rPr lang="en-US"/>
              <a:pPr>
                <a:defRPr/>
              </a:pPr>
              <a:t>10/23/2021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026DA8-3219-4A02-A633-1892B7EEB1D9}" type="slidenum">
              <a:rPr lang="en-US"/>
              <a:pPr>
                <a:defRPr/>
              </a:pPr>
              <a:t>‹#›</a:t>
            </a:fld>
            <a:endParaRPr lang="en-US"/>
          </a:p>
        </p:txBody>
      </p:sp>
    </p:spTree>
    <p:extLst>
      <p:ext uri="{BB962C8B-B14F-4D97-AF65-F5344CB8AC3E}">
        <p14:creationId xmlns:p14="http://schemas.microsoft.com/office/powerpoint/2010/main" val="3557611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1065D22-A91F-41F3-A3DE-14F329C42DED}" type="datetimeFigureOut">
              <a:rPr lang="en-US"/>
              <a:pPr>
                <a:defRPr/>
              </a:pPr>
              <a:t>10/23/2021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B6AAFC-DD60-46FC-84F0-213CAEE7E6DD}" type="slidenum">
              <a:rPr lang="en-US"/>
              <a:pPr>
                <a:defRPr/>
              </a:pPr>
              <a:t>‹#›</a:t>
            </a:fld>
            <a:endParaRPr lang="en-US"/>
          </a:p>
        </p:txBody>
      </p:sp>
    </p:spTree>
    <p:extLst>
      <p:ext uri="{BB962C8B-B14F-4D97-AF65-F5344CB8AC3E}">
        <p14:creationId xmlns:p14="http://schemas.microsoft.com/office/powerpoint/2010/main" val="4187956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7E5F9B-AEA6-47CC-9F91-695990D68ABF}" type="datetimeFigureOut">
              <a:rPr lang="en-US"/>
              <a:pPr>
                <a:defRPr/>
              </a:pPr>
              <a:t>10/23/2021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F2CF93-C5DC-4864-ACEB-AF4C0259E3EE}" type="slidenum">
              <a:rPr lang="en-US"/>
              <a:pPr>
                <a:defRPr/>
              </a:pPr>
              <a:t>‹#›</a:t>
            </a:fld>
            <a:endParaRPr lang="en-US"/>
          </a:p>
        </p:txBody>
      </p:sp>
    </p:spTree>
    <p:extLst>
      <p:ext uri="{BB962C8B-B14F-4D97-AF65-F5344CB8AC3E}">
        <p14:creationId xmlns:p14="http://schemas.microsoft.com/office/powerpoint/2010/main" val="330042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106F2A-9D55-4C33-AFD3-C92720A0DC75}" type="datetimeFigureOut">
              <a:rPr lang="en-US"/>
              <a:pPr>
                <a:defRPr/>
              </a:pPr>
              <a:t>10/23/2021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784166-F885-4974-86E4-24AAC9856499}" type="slidenum">
              <a:rPr lang="en-US"/>
              <a:pPr>
                <a:defRPr/>
              </a:pPr>
              <a:t>‹#›</a:t>
            </a:fld>
            <a:endParaRPr lang="en-US"/>
          </a:p>
        </p:txBody>
      </p:sp>
    </p:spTree>
    <p:extLst>
      <p:ext uri="{BB962C8B-B14F-4D97-AF65-F5344CB8AC3E}">
        <p14:creationId xmlns:p14="http://schemas.microsoft.com/office/powerpoint/2010/main" val="199726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98B156E-369E-4EFE-92E5-AE97896A7CA7}" type="datetimeFigureOut">
              <a:rPr lang="en-US"/>
              <a:pPr>
                <a:defRPr/>
              </a:pPr>
              <a:t>10/23/2021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75DD15-98D3-47D2-B56F-AC26EF23925E}" type="slidenum">
              <a:rPr lang="en-US"/>
              <a:pPr>
                <a:defRPr/>
              </a:pPr>
              <a:t>‹#›</a:t>
            </a:fld>
            <a:endParaRPr lang="en-US"/>
          </a:p>
        </p:txBody>
      </p:sp>
    </p:spTree>
    <p:extLst>
      <p:ext uri="{BB962C8B-B14F-4D97-AF65-F5344CB8AC3E}">
        <p14:creationId xmlns:p14="http://schemas.microsoft.com/office/powerpoint/2010/main" val="1960155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D83D60B-E3DA-4409-9154-855E80AF1FCF}" type="datetimeFigureOut">
              <a:rPr lang="en-US"/>
              <a:pPr>
                <a:defRPr/>
              </a:pPr>
              <a:t>10/23/2021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0819CA9-0D81-4EA2-BF23-6C7A083D0855}" type="slidenum">
              <a:rPr lang="en-US"/>
              <a:pPr>
                <a:defRPr/>
              </a:pPr>
              <a:t>‹#›</a:t>
            </a:fld>
            <a:endParaRPr lang="en-US"/>
          </a:p>
        </p:txBody>
      </p:sp>
    </p:spTree>
    <p:extLst>
      <p:ext uri="{BB962C8B-B14F-4D97-AF65-F5344CB8AC3E}">
        <p14:creationId xmlns:p14="http://schemas.microsoft.com/office/powerpoint/2010/main" val="19959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F80AAA6-3AA3-4FC5-878F-B0102BE7C9A4}" type="datetimeFigureOut">
              <a:rPr lang="en-US"/>
              <a:pPr>
                <a:defRPr/>
              </a:pPr>
              <a:t>10/23/2021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0CAE39D-C0DD-44F9-AFA5-8367FE34A893}" type="slidenum">
              <a:rPr lang="en-US"/>
              <a:pPr>
                <a:defRPr/>
              </a:pPr>
              <a:t>‹#›</a:t>
            </a:fld>
            <a:endParaRPr lang="en-US"/>
          </a:p>
        </p:txBody>
      </p:sp>
    </p:spTree>
    <p:extLst>
      <p:ext uri="{BB962C8B-B14F-4D97-AF65-F5344CB8AC3E}">
        <p14:creationId xmlns:p14="http://schemas.microsoft.com/office/powerpoint/2010/main" val="186965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1E81CF0-D45D-4FBC-B97D-5DB6B64FA69F}" type="datetimeFigureOut">
              <a:rPr lang="en-US"/>
              <a:pPr>
                <a:defRPr/>
              </a:pPr>
              <a:t>10/23/2021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EB9B6AE-9513-4087-92EC-D7BDB7495D16}" type="slidenum">
              <a:rPr lang="en-US"/>
              <a:pPr>
                <a:defRPr/>
              </a:pPr>
              <a:t>‹#›</a:t>
            </a:fld>
            <a:endParaRPr lang="en-US"/>
          </a:p>
        </p:txBody>
      </p:sp>
    </p:spTree>
    <p:extLst>
      <p:ext uri="{BB962C8B-B14F-4D97-AF65-F5344CB8AC3E}">
        <p14:creationId xmlns:p14="http://schemas.microsoft.com/office/powerpoint/2010/main" val="2251248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468200-C1A5-46F4-A178-A2C5E90C781A}" type="datetimeFigureOut">
              <a:rPr lang="en-US"/>
              <a:pPr>
                <a:defRPr/>
              </a:pPr>
              <a:t>10/23/2021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36ACF51-D298-4B87-80B1-370C78FFF756}" type="slidenum">
              <a:rPr lang="en-US"/>
              <a:pPr>
                <a:defRPr/>
              </a:pPr>
              <a:t>‹#›</a:t>
            </a:fld>
            <a:endParaRPr lang="en-US"/>
          </a:p>
        </p:txBody>
      </p:sp>
    </p:spTree>
    <p:extLst>
      <p:ext uri="{BB962C8B-B14F-4D97-AF65-F5344CB8AC3E}">
        <p14:creationId xmlns:p14="http://schemas.microsoft.com/office/powerpoint/2010/main" val="1281218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CAEFCE8-DAD2-4B92-A4A8-AD001B425553}" type="datetimeFigureOut">
              <a:rPr lang="en-US"/>
              <a:pPr>
                <a:defRPr/>
              </a:pPr>
              <a:t>10/23/2021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7A84E62-3DFB-4E03-8F91-8A98598A35B3}" type="slidenum">
              <a:rPr lang="en-US"/>
              <a:pPr>
                <a:defRPr/>
              </a:pPr>
              <a:t>‹#›</a:t>
            </a:fld>
            <a:endParaRPr lang="en-US"/>
          </a:p>
        </p:txBody>
      </p:sp>
    </p:spTree>
    <p:extLst>
      <p:ext uri="{BB962C8B-B14F-4D97-AF65-F5344CB8AC3E}">
        <p14:creationId xmlns:p14="http://schemas.microsoft.com/office/powerpoint/2010/main" val="2419069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EF56BCB-B982-4AF4-B3BD-893626A39AB2}" type="datetimeFigureOut">
              <a:rPr lang="en-US"/>
              <a:pPr>
                <a:defRPr/>
              </a:pPr>
              <a:t>10/23/2021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6BD4604-1C32-4073-AB6D-C0051F0A1E62}" type="slidenum">
              <a:rPr lang="en-US"/>
              <a:pPr>
                <a:defRPr/>
              </a:pPr>
              <a:t>‹#›</a:t>
            </a:fld>
            <a:endParaRPr lang="en-US"/>
          </a:p>
        </p:txBody>
      </p:sp>
    </p:spTree>
    <p:extLst>
      <p:ext uri="{BB962C8B-B14F-4D97-AF65-F5344CB8AC3E}">
        <p14:creationId xmlns:p14="http://schemas.microsoft.com/office/powerpoint/2010/main" val="3169951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FAF88BB-4D22-45A6-8DF9-5E7440FF0D0D}" type="datetimeFigureOut">
              <a:rPr lang="en-US"/>
              <a:pPr>
                <a:defRPr/>
              </a:pPr>
              <a:t>10/23/2021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B7FEB99-E704-494B-80EF-5BB261B454C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b="1" i="1" smtClean="0">
                <a:solidFill>
                  <a:srgbClr val="0000FF"/>
                </a:solidFill>
              </a:rPr>
              <a:t>NỘI DUNG GHI BÀI</a:t>
            </a:r>
            <a:endParaRPr lang="vi-VN" b="1" i="1">
              <a:solidFill>
                <a:srgbClr val="0000FF"/>
              </a:solidFill>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219201"/>
            <a:ext cx="7162800" cy="4839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6320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4"/>
          <p:cNvSpPr txBox="1">
            <a:spLocks noChangeArrowheads="1"/>
          </p:cNvSpPr>
          <p:nvPr/>
        </p:nvSpPr>
        <p:spPr bwMode="auto">
          <a:xfrm>
            <a:off x="0" y="533400"/>
            <a:ext cx="8915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400" b="1">
                <a:latin typeface="Times New Roman" pitchFamily="18" charset="0"/>
                <a:cs typeface="Times New Roman" pitchFamily="18" charset="0"/>
              </a:rPr>
              <a:t> </a:t>
            </a:r>
            <a:r>
              <a:rPr lang="en-US" sz="2400" b="1">
                <a:solidFill>
                  <a:srgbClr val="00B050"/>
                </a:solidFill>
                <a:latin typeface="Times New Roman" pitchFamily="18" charset="0"/>
                <a:cs typeface="Times New Roman" pitchFamily="18" charset="0"/>
              </a:rPr>
              <a:t>Bài 3: </a:t>
            </a:r>
            <a:r>
              <a:rPr lang="en-US" sz="2400" b="1">
                <a:latin typeface="Times New Roman" pitchFamily="18" charset="0"/>
                <a:cs typeface="Times New Roman" pitchFamily="18" charset="0"/>
              </a:rPr>
              <a:t>Điều tra loại phim yêu thích nhất của 36 bạn HS lớp 6A, bạn lớp trưởng thu được bảng sau:</a:t>
            </a:r>
          </a:p>
        </p:txBody>
      </p:sp>
      <p:sp>
        <p:nvSpPr>
          <p:cNvPr id="11" name="TextBox 4"/>
          <p:cNvSpPr txBox="1">
            <a:spLocks noChangeArrowheads="1"/>
          </p:cNvSpPr>
          <p:nvPr/>
        </p:nvSpPr>
        <p:spPr bwMode="auto">
          <a:xfrm>
            <a:off x="3746500" y="4706938"/>
            <a:ext cx="1143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B050"/>
                </a:solidFill>
                <a:latin typeface="Times New Roman" pitchFamily="18" charset="0"/>
                <a:cs typeface="Times New Roman" pitchFamily="18" charset="0"/>
              </a:rPr>
              <a:t>Giải:</a:t>
            </a:r>
          </a:p>
        </p:txBody>
      </p:sp>
      <p:sp>
        <p:nvSpPr>
          <p:cNvPr id="12292" name="TextBox 3"/>
          <p:cNvSpPr txBox="1">
            <a:spLocks noChangeArrowheads="1"/>
          </p:cNvSpPr>
          <p:nvPr/>
        </p:nvSpPr>
        <p:spPr bwMode="auto">
          <a:xfrm>
            <a:off x="2759075" y="47625"/>
            <a:ext cx="5105400"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LUYỆN TẬP – VẬN DỤNG</a:t>
            </a:r>
          </a:p>
        </p:txBody>
      </p:sp>
      <p:sp>
        <p:nvSpPr>
          <p:cNvPr id="16" name="TextBox 4"/>
          <p:cNvSpPr txBox="1">
            <a:spLocks noChangeArrowheads="1"/>
          </p:cNvSpPr>
          <p:nvPr/>
        </p:nvSpPr>
        <p:spPr bwMode="auto">
          <a:xfrm>
            <a:off x="228600" y="3429000"/>
            <a:ext cx="868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buFontTx/>
              <a:buAutoNum type="alphaLcParenR"/>
            </a:pPr>
            <a:r>
              <a:rPr lang="en-US" sz="2400">
                <a:latin typeface="Times New Roman" pitchFamily="18" charset="0"/>
                <a:cs typeface="Times New Roman" pitchFamily="18" charset="0"/>
              </a:rPr>
              <a:t>Hãy gọi tên bảng dữ liệu ở trên?</a:t>
            </a:r>
          </a:p>
          <a:p>
            <a:pPr algn="just" eaLnBrk="1" hangingPunct="1">
              <a:buFontTx/>
              <a:buAutoNum type="alphaLcParenR"/>
            </a:pPr>
            <a:r>
              <a:rPr lang="en-US" sz="2400">
                <a:latin typeface="Times New Roman" pitchFamily="18" charset="0"/>
                <a:cs typeface="Times New Roman" pitchFamily="18" charset="0"/>
              </a:rPr>
              <a:t> Hãy lập bảng thống kê tương ứng và cho biết loại phim nào được các bạn HS lớp 6A yêu thích nhất.</a:t>
            </a:r>
          </a:p>
        </p:txBody>
      </p:sp>
      <p:sp>
        <p:nvSpPr>
          <p:cNvPr id="18" name="TextBox 4"/>
          <p:cNvSpPr txBox="1">
            <a:spLocks noChangeArrowheads="1"/>
          </p:cNvSpPr>
          <p:nvPr/>
        </p:nvSpPr>
        <p:spPr bwMode="auto">
          <a:xfrm>
            <a:off x="609600" y="5257800"/>
            <a:ext cx="579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a) Bảng trên là bảng dữ liệu ban đầu.</a:t>
            </a:r>
          </a:p>
        </p:txBody>
      </p:sp>
      <p:pic>
        <p:nvPicPr>
          <p:cNvPr id="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01763"/>
            <a:ext cx="8763000" cy="1893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6"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0" y="533400"/>
            <a:ext cx="8915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400" b="1">
                <a:latin typeface="Times New Roman" pitchFamily="18" charset="0"/>
                <a:cs typeface="Times New Roman" pitchFamily="18" charset="0"/>
              </a:rPr>
              <a:t> </a:t>
            </a:r>
            <a:r>
              <a:rPr lang="en-US" sz="2400" b="1">
                <a:solidFill>
                  <a:srgbClr val="00B050"/>
                </a:solidFill>
                <a:latin typeface="Times New Roman" pitchFamily="18" charset="0"/>
                <a:cs typeface="Times New Roman" pitchFamily="18" charset="0"/>
              </a:rPr>
              <a:t>Bài 3:</a:t>
            </a:r>
            <a:endParaRPr lang="en-US" sz="2400" b="1">
              <a:latin typeface="Times New Roman" pitchFamily="18" charset="0"/>
              <a:cs typeface="Times New Roman" pitchFamily="18" charset="0"/>
            </a:endParaRPr>
          </a:p>
        </p:txBody>
      </p:sp>
      <p:sp>
        <p:nvSpPr>
          <p:cNvPr id="13315" name="TextBox 4"/>
          <p:cNvSpPr txBox="1">
            <a:spLocks noChangeArrowheads="1"/>
          </p:cNvSpPr>
          <p:nvPr/>
        </p:nvSpPr>
        <p:spPr bwMode="auto">
          <a:xfrm>
            <a:off x="3657600" y="909638"/>
            <a:ext cx="1143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B050"/>
                </a:solidFill>
                <a:latin typeface="Times New Roman" pitchFamily="18" charset="0"/>
                <a:cs typeface="Times New Roman" pitchFamily="18" charset="0"/>
              </a:rPr>
              <a:t>Giải:</a:t>
            </a:r>
          </a:p>
        </p:txBody>
      </p:sp>
      <p:sp>
        <p:nvSpPr>
          <p:cNvPr id="13316" name="TextBox 3"/>
          <p:cNvSpPr txBox="1">
            <a:spLocks noChangeArrowheads="1"/>
          </p:cNvSpPr>
          <p:nvPr/>
        </p:nvSpPr>
        <p:spPr bwMode="auto">
          <a:xfrm>
            <a:off x="2759075" y="47625"/>
            <a:ext cx="5105400" cy="523875"/>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a:solidFill>
                  <a:schemeClr val="bg1"/>
                </a:solidFill>
                <a:latin typeface="Times New Roman" pitchFamily="18" charset="0"/>
                <a:cs typeface="Times New Roman" pitchFamily="18" charset="0"/>
              </a:rPr>
              <a:t>LUYỆN TẬP – VẬN DỤNG</a:t>
            </a:r>
          </a:p>
        </p:txBody>
      </p:sp>
      <p:sp>
        <p:nvSpPr>
          <p:cNvPr id="18" name="TextBox 4"/>
          <p:cNvSpPr txBox="1">
            <a:spLocks noChangeArrowheads="1"/>
          </p:cNvSpPr>
          <p:nvPr/>
        </p:nvSpPr>
        <p:spPr bwMode="auto">
          <a:xfrm>
            <a:off x="304800" y="1709738"/>
            <a:ext cx="3352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b) Bảng thống kê:</a:t>
            </a:r>
          </a:p>
        </p:txBody>
      </p:sp>
      <p:sp>
        <p:nvSpPr>
          <p:cNvPr id="9" name="TextBox 4"/>
          <p:cNvSpPr txBox="1">
            <a:spLocks noChangeArrowheads="1"/>
          </p:cNvSpPr>
          <p:nvPr/>
        </p:nvSpPr>
        <p:spPr bwMode="auto">
          <a:xfrm>
            <a:off x="152400" y="4876800"/>
            <a:ext cx="845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Hoạt hình là loại phim được các bạn học sinh lớp 6A yêu thích nhất</a:t>
            </a: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447800"/>
            <a:ext cx="59817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5" descr="JERRY"/>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6867" name="AutoShape 7" descr="Những chú chuột nổi tiếng trên phim - Báo Long An Online"/>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36868" name="Picture 11" descr="Hình nền powerpoint đơn giản mà đẹ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38"/>
            <a:ext cx="9026525" cy="685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277301" y="2362200"/>
            <a:ext cx="6280887" cy="707886"/>
          </a:xfrm>
          <a:prstGeom prst="rect">
            <a:avLst/>
          </a:prstGeom>
          <a:noFill/>
        </p:spPr>
        <p:txBody>
          <a:bodyPr wrap="none">
            <a:spAutoFit/>
          </a:bodyPr>
          <a:lstStyle/>
          <a:p>
            <a:pPr algn="ctr">
              <a:defRPr/>
            </a:pPr>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rPr>
              <a:t>CHÚC CÁC EM HỌC TỐT</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endParaRPr>
          </a:p>
        </p:txBody>
      </p:sp>
    </p:spTree>
    <p:extLst>
      <p:ext uri="{BB962C8B-B14F-4D97-AF65-F5344CB8AC3E}">
        <p14:creationId xmlns:p14="http://schemas.microsoft.com/office/powerpoint/2010/main" val="1452237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93700" y="655638"/>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3333FF"/>
                </a:solidFill>
                <a:latin typeface="Times New Roman" pitchFamily="18" charset="0"/>
                <a:cs typeface="Times New Roman" pitchFamily="18" charset="0"/>
              </a:rPr>
              <a:t>Bài 2</a:t>
            </a:r>
            <a:endParaRPr lang="en-US" sz="6600" b="1" i="1">
              <a:solidFill>
                <a:srgbClr val="3333FF"/>
              </a:solidFill>
              <a:latin typeface="Times New Roman" pitchFamily="18" charset="0"/>
              <a:cs typeface="Times New Roman" pitchFamily="18" charset="0"/>
            </a:endParaRPr>
          </a:p>
        </p:txBody>
      </p:sp>
      <p:sp>
        <p:nvSpPr>
          <p:cNvPr id="4099" name="WordArt 12"/>
          <p:cNvSpPr>
            <a:spLocks noChangeArrowheads="1" noChangeShapeType="1" noTextEdit="1"/>
          </p:cNvSpPr>
          <p:nvPr/>
        </p:nvSpPr>
        <p:spPr bwMode="auto">
          <a:xfrm>
            <a:off x="125413" y="2057400"/>
            <a:ext cx="8893175" cy="1143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2000" b="1" kern="10">
                <a:solidFill>
                  <a:srgbClr val="FF0000"/>
                </a:solidFill>
                <a:effectLst>
                  <a:outerShdw dist="35921" dir="2700000" algn="ctr" rotWithShape="0">
                    <a:srgbClr val="808080">
                      <a:alpha val="50000"/>
                    </a:srgbClr>
                  </a:outerShdw>
                </a:effectLst>
                <a:latin typeface="Arial"/>
                <a:cs typeface="Arial"/>
              </a:rPr>
              <a:t>BIỂU DIỄN DỮ LIỆU TRÊN BẢNG</a:t>
            </a:r>
          </a:p>
        </p:txBody>
      </p:sp>
      <p:pic>
        <p:nvPicPr>
          <p:cNvPr id="4100"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25400" y="498475"/>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Bảng dữ liệu ban đầu</a:t>
            </a:r>
          </a:p>
        </p:txBody>
      </p:sp>
      <p:sp>
        <p:nvSpPr>
          <p:cNvPr id="5123" name="TextBox 3"/>
          <p:cNvSpPr txBox="1">
            <a:spLocks noChangeArrowheads="1"/>
          </p:cNvSpPr>
          <p:nvPr/>
        </p:nvSpPr>
        <p:spPr bwMode="auto">
          <a:xfrm>
            <a:off x="25400" y="14288"/>
            <a:ext cx="9070975"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2:  BIỂU DIỄN DỮ LIỆU TRÊN BẢNG</a:t>
            </a:r>
          </a:p>
        </p:txBody>
      </p:sp>
      <p:sp>
        <p:nvSpPr>
          <p:cNvPr id="15" name="TextBox 4"/>
          <p:cNvSpPr txBox="1">
            <a:spLocks noChangeArrowheads="1"/>
          </p:cNvSpPr>
          <p:nvPr/>
        </p:nvSpPr>
        <p:spPr bwMode="auto">
          <a:xfrm>
            <a:off x="25400" y="1027113"/>
            <a:ext cx="43608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Bảng viết tắt các loại nhạc cụ:</a:t>
            </a:r>
          </a:p>
        </p:txBody>
      </p:sp>
      <p:sp>
        <p:nvSpPr>
          <p:cNvPr id="9" name="TextBox 4"/>
          <p:cNvSpPr txBox="1">
            <a:spLocks noChangeArrowheads="1"/>
          </p:cNvSpPr>
          <p:nvPr/>
        </p:nvSpPr>
        <p:spPr bwMode="auto">
          <a:xfrm>
            <a:off x="1377950" y="4840288"/>
            <a:ext cx="6015038" cy="461962"/>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latin typeface="Times New Roman" pitchFamily="18" charset="0"/>
                <a:cs typeface="Times New Roman" pitchFamily="18" charset="0"/>
              </a:rPr>
              <a:t>Tại sao cần phải viết tắt, cách thức viết tắt?</a:t>
            </a:r>
          </a:p>
        </p:txBody>
      </p:sp>
      <p:sp>
        <p:nvSpPr>
          <p:cNvPr id="12" name="TextBox 4"/>
          <p:cNvSpPr txBox="1">
            <a:spLocks noChangeArrowheads="1"/>
          </p:cNvSpPr>
          <p:nvPr/>
        </p:nvSpPr>
        <p:spPr bwMode="auto">
          <a:xfrm>
            <a:off x="1066800" y="4114800"/>
            <a:ext cx="685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(Danh sách tên nhạc cụ ưa thích của các bạn Tổ 1)</a:t>
            </a:r>
          </a:p>
        </p:txBody>
      </p:sp>
      <p:pic>
        <p:nvPicPr>
          <p:cNvPr id="6153" name="Picture 9"/>
          <p:cNvPicPr>
            <a:picLocks noChangeAspect="1" noChangeArrowheads="1"/>
          </p:cNvPicPr>
          <p:nvPr/>
        </p:nvPicPr>
        <p:blipFill>
          <a:blip r:embed="rId2"/>
          <a:srcRect/>
          <a:stretch>
            <a:fillRect/>
          </a:stretch>
        </p:blipFill>
        <p:spPr bwMode="auto">
          <a:xfrm>
            <a:off x="3019425" y="1409700"/>
            <a:ext cx="6124575" cy="16383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4" name="Table 3"/>
          <p:cNvGraphicFramePr>
            <a:graphicFrameLocks noGrp="1"/>
          </p:cNvGraphicFramePr>
          <p:nvPr/>
        </p:nvGraphicFramePr>
        <p:xfrm>
          <a:off x="457200" y="3429000"/>
          <a:ext cx="8382000" cy="609600"/>
        </p:xfrm>
        <a:graphic>
          <a:graphicData uri="http://schemas.openxmlformats.org/drawingml/2006/table">
            <a:tbl>
              <a:tblPr firstRow="1" bandRow="1">
                <a:tableStyleId>{5C22544A-7EE6-4342-B048-85BDC9FD1C3A}</a:tableStyleId>
              </a:tblPr>
              <a:tblGrid>
                <a:gridCol w="838200"/>
                <a:gridCol w="838200"/>
                <a:gridCol w="838200"/>
                <a:gridCol w="838200"/>
                <a:gridCol w="838200"/>
                <a:gridCol w="838200"/>
                <a:gridCol w="838200"/>
                <a:gridCol w="838200"/>
                <a:gridCol w="838200"/>
                <a:gridCol w="838200"/>
              </a:tblGrid>
              <a:tr h="609600">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K</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G</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S</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T</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G</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O</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K</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G</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latin typeface="Times New Roman" pitchFamily="18" charset="0"/>
                          <a:cs typeface="Times New Roman" pitchFamily="18" charset="0"/>
                        </a:rPr>
                        <a:t>G</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6" name="TextBox 4"/>
          <p:cNvSpPr txBox="1">
            <a:spLocks noChangeArrowheads="1"/>
          </p:cNvSpPr>
          <p:nvPr/>
        </p:nvSpPr>
        <p:spPr bwMode="auto">
          <a:xfrm>
            <a:off x="368300" y="4886325"/>
            <a:ext cx="8715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solidFill>
                  <a:srgbClr val="0000FF"/>
                </a:solidFill>
                <a:latin typeface="Times New Roman" pitchFamily="18" charset="0"/>
                <a:cs typeface="Times New Roman" pitchFamily="18" charset="0"/>
              </a:rPr>
              <a:t>Viết tắt để thu thập dữ liệu được nhanh hơn. Khi viết tắt ta nên chọn chữ cái hoặc kí hiệu đơn giản, ngắn gọn và các giá trị khác nhau thì phải được viết tắt khác nhau.</a:t>
            </a:r>
          </a:p>
        </p:txBody>
      </p:sp>
      <p:sp>
        <p:nvSpPr>
          <p:cNvPr id="5" name="Rounded Rectangular Callout 4"/>
          <p:cNvSpPr/>
          <p:nvPr/>
        </p:nvSpPr>
        <p:spPr>
          <a:xfrm>
            <a:off x="622300" y="2286000"/>
            <a:ext cx="1752600" cy="685800"/>
          </a:xfrm>
          <a:prstGeom prst="wedgeRoundRectCallout">
            <a:avLst>
              <a:gd name="adj1" fmla="val 121334"/>
              <a:gd name="adj2" fmla="val 109723"/>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err="1">
                <a:solidFill>
                  <a:schemeClr val="tx1"/>
                </a:solidFill>
                <a:latin typeface="Times New Roman" pitchFamily="18" charset="0"/>
                <a:cs typeface="Times New Roman" pitchFamily="18" charset="0"/>
              </a:rPr>
              <a:t>Bảng</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dữ</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liệu</a:t>
            </a:r>
            <a:r>
              <a:rPr lang="en-US" b="1" dirty="0">
                <a:solidFill>
                  <a:schemeClr val="tx1"/>
                </a:solidFill>
                <a:latin typeface="Times New Roman" pitchFamily="18" charset="0"/>
                <a:cs typeface="Times New Roman" pitchFamily="18" charset="0"/>
              </a:rPr>
              <a:t> ban </a:t>
            </a:r>
            <a:r>
              <a:rPr lang="en-US" b="1" dirty="0" err="1">
                <a:solidFill>
                  <a:schemeClr val="tx1"/>
                </a:solidFill>
                <a:latin typeface="Times New Roman" pitchFamily="18" charset="0"/>
                <a:cs typeface="Times New Roman" pitchFamily="18" charset="0"/>
              </a:rPr>
              <a:t>đầu</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nodeType="withEffect">
                                  <p:stCondLst>
                                    <p:cond delay="0"/>
                                  </p:stCondLst>
                                  <p:childTnLst>
                                    <p:set>
                                      <p:cBhvr>
                                        <p:cTn id="9" dur="1" fill="hold">
                                          <p:stCondLst>
                                            <p:cond delay="0"/>
                                          </p:stCondLst>
                                        </p:cTn>
                                        <p:tgtEl>
                                          <p:spTgt spid="6153"/>
                                        </p:tgtEl>
                                        <p:attrNameLst>
                                          <p:attrName>style.visibility</p:attrName>
                                        </p:attrNameLst>
                                      </p:cBhvr>
                                      <p:to>
                                        <p:strVal val="visible"/>
                                      </p:to>
                                    </p:set>
                                    <p:animEffect transition="in" filter="barn(inVertical)">
                                      <p:cBhvr>
                                        <p:cTn id="10" dur="500"/>
                                        <p:tgtEl>
                                          <p:spTgt spid="615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Vertical)">
                                      <p:cBhvr>
                                        <p:cTn id="18" dur="500"/>
                                        <p:tgtEl>
                                          <p:spTgt spid="1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xit" presetSubtype="0" fill="hold" grpId="1" nodeType="clickEffect">
                                  <p:stCondLst>
                                    <p:cond delay="0"/>
                                  </p:stCondLst>
                                  <p:childTnLst>
                                    <p:animEffect transition="out" filter="fade">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par>
                                <p:cTn id="29" presetID="16" presetClass="entr" presetSubtype="21"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arn(inVertical)">
                                      <p:cBhvr>
                                        <p:cTn id="31" dur="500"/>
                                        <p:tgtEl>
                                          <p:spTgt spid="1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arn(inVertical)">
                                      <p:cBhvr>
                                        <p:cTn id="36" dur="500"/>
                                        <p:tgtEl>
                                          <p:spTgt spid="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5362"/>
                                        </p:tgtEl>
                                        <p:attrNameLst>
                                          <p:attrName>style.visibility</p:attrName>
                                        </p:attrNameLst>
                                      </p:cBhvr>
                                      <p:to>
                                        <p:strVal val="visible"/>
                                      </p:to>
                                    </p:set>
                                    <p:animEffect transition="in" filter="barn(inVertical)">
                                      <p:cBhvr>
                                        <p:cTn id="41" dur="500"/>
                                        <p:tgtEl>
                                          <p:spTgt spid="15362"/>
                                        </p:tgtEl>
                                      </p:cBhvr>
                                    </p:animEffect>
                                  </p:childTnLst>
                                </p:cTn>
                              </p:par>
                              <p:par>
                                <p:cTn id="42" presetID="10" presetClass="exit" presetSubtype="0" fill="hold" grpId="1" nodeType="withEffect">
                                  <p:stCondLst>
                                    <p:cond delay="0"/>
                                  </p:stCondLst>
                                  <p:childTnLst>
                                    <p:animEffect transition="out" filter="fade">
                                      <p:cBhvr>
                                        <p:cTn id="43" dur="500"/>
                                        <p:tgtEl>
                                          <p:spTgt spid="15"/>
                                        </p:tgtEl>
                                      </p:cBhvr>
                                    </p:animEffect>
                                    <p:set>
                                      <p:cBhvr>
                                        <p:cTn id="44" dur="1" fill="hold">
                                          <p:stCondLst>
                                            <p:cond delay="499"/>
                                          </p:stCondLst>
                                        </p:cTn>
                                        <p:tgtEl>
                                          <p:spTgt spid="15"/>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500"/>
                                        <p:tgtEl>
                                          <p:spTgt spid="6153"/>
                                        </p:tgtEl>
                                      </p:cBhvr>
                                    </p:animEffect>
                                    <p:set>
                                      <p:cBhvr>
                                        <p:cTn id="47" dur="1" fill="hold">
                                          <p:stCondLst>
                                            <p:cond delay="499"/>
                                          </p:stCondLst>
                                        </p:cTn>
                                        <p:tgtEl>
                                          <p:spTgt spid="6153"/>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500"/>
                                        <p:tgtEl>
                                          <p:spTgt spid="16"/>
                                        </p:tgtEl>
                                      </p:cBhvr>
                                    </p:animEffect>
                                    <p:set>
                                      <p:cBhvr>
                                        <p:cTn id="50"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 grpId="0"/>
      <p:bldP spid="15" grpId="1"/>
      <p:bldP spid="9" grpId="0" animBg="1"/>
      <p:bldP spid="9" grpId="1" animBg="1"/>
      <p:bldP spid="12" grpId="0"/>
      <p:bldP spid="16" grpId="0"/>
      <p:bldP spid="16" grpId="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25400" y="498475"/>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Bảng dữ liệu ban đầu</a:t>
            </a:r>
          </a:p>
        </p:txBody>
      </p:sp>
      <p:sp>
        <p:nvSpPr>
          <p:cNvPr id="6147" name="TextBox 3"/>
          <p:cNvSpPr txBox="1">
            <a:spLocks noChangeArrowheads="1"/>
          </p:cNvSpPr>
          <p:nvPr/>
        </p:nvSpPr>
        <p:spPr bwMode="auto">
          <a:xfrm>
            <a:off x="25400" y="14288"/>
            <a:ext cx="9070975"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2:  BIỂU DIỄN DỮ LIỆU TRÊN BẢNG</a:t>
            </a:r>
          </a:p>
        </p:txBody>
      </p:sp>
      <p:sp>
        <p:nvSpPr>
          <p:cNvPr id="15" name="TextBox 4"/>
          <p:cNvSpPr txBox="1">
            <a:spLocks noChangeArrowheads="1"/>
          </p:cNvSpPr>
          <p:nvPr/>
        </p:nvSpPr>
        <p:spPr bwMode="auto">
          <a:xfrm>
            <a:off x="25400" y="1027113"/>
            <a:ext cx="8890000" cy="83185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latin typeface="Times New Roman" pitchFamily="18" charset="0"/>
                <a:cs typeface="Times New Roman" pitchFamily="18" charset="0"/>
              </a:rPr>
              <a:t>Khi điều tra một vấn đề nào đó, người ta thường thu thập dữ liệu và ghi lại trong bảng </a:t>
            </a:r>
            <a:r>
              <a:rPr lang="en-US" sz="2400" b="1">
                <a:solidFill>
                  <a:srgbClr val="FF0000"/>
                </a:solidFill>
                <a:latin typeface="Times New Roman" pitchFamily="18" charset="0"/>
                <a:cs typeface="Times New Roman" pitchFamily="18" charset="0"/>
              </a:rPr>
              <a:t>dữ liệu ban đầu.</a:t>
            </a:r>
          </a:p>
        </p:txBody>
      </p:sp>
      <p:sp>
        <p:nvSpPr>
          <p:cNvPr id="6149" name="TextBox 4"/>
          <p:cNvSpPr txBox="1">
            <a:spLocks noChangeArrowheads="1"/>
          </p:cNvSpPr>
          <p:nvPr/>
        </p:nvSpPr>
        <p:spPr bwMode="auto">
          <a:xfrm>
            <a:off x="533400" y="2138362"/>
            <a:ext cx="7772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i="1" dirty="0">
                <a:solidFill>
                  <a:srgbClr val="00B050"/>
                </a:solidFill>
                <a:latin typeface="Times New Roman" pitchFamily="18" charset="0"/>
                <a:cs typeface="Times New Roman" pitchFamily="18" charset="0"/>
              </a:rPr>
              <a:t>TH:</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Dựa</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vào</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bảng</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viết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tắt</a:t>
            </a:r>
            <a:r>
              <a:rPr lang="en-US" sz="2800" b="1" i="1" dirty="0">
                <a:latin typeface="Times New Roman" pitchFamily="18" charset="0"/>
                <a:cs typeface="Times New Roman" pitchFamily="18" charset="0"/>
              </a:rPr>
              <a:t> 6 </a:t>
            </a:r>
            <a:r>
              <a:rPr lang="en-US" sz="2800" b="1" i="1" dirty="0" err="1">
                <a:latin typeface="Times New Roman" pitchFamily="18" charset="0"/>
                <a:cs typeface="Times New Roman" pitchFamily="18" charset="0"/>
              </a:rPr>
              <a:t>môn</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học</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sau</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đây</a:t>
            </a:r>
            <a:r>
              <a:rPr lang="en-US" sz="2800" b="1" i="1" dirty="0">
                <a:latin typeface="Times New Roman" pitchFamily="18" charset="0"/>
                <a:cs typeface="Times New Roman" pitchFamily="18" charset="0"/>
              </a:rPr>
              <a:t>:</a:t>
            </a:r>
          </a:p>
        </p:txBody>
      </p:sp>
      <p:sp>
        <p:nvSpPr>
          <p:cNvPr id="6151" name="TextBox 4"/>
          <p:cNvSpPr txBox="1">
            <a:spLocks noChangeArrowheads="1"/>
          </p:cNvSpPr>
          <p:nvPr/>
        </p:nvSpPr>
        <p:spPr bwMode="auto">
          <a:xfrm>
            <a:off x="276225" y="4845844"/>
            <a:ext cx="88677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dirty="0" err="1">
                <a:latin typeface="Times New Roman" pitchFamily="18" charset="0"/>
                <a:cs typeface="Times New Roman" pitchFamily="18" charset="0"/>
              </a:rPr>
              <a:t>Hãy</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lập</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bảng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dữ</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liệu</a:t>
            </a:r>
            <a:r>
              <a:rPr lang="en-US" sz="2800" i="1" dirty="0">
                <a:latin typeface="Times New Roman" pitchFamily="18" charset="0"/>
                <a:cs typeface="Times New Roman" pitchFamily="18" charset="0"/>
              </a:rPr>
              <a:t> ban </a:t>
            </a:r>
            <a:r>
              <a:rPr lang="en-US" sz="2800" i="1" dirty="0" err="1">
                <a:latin typeface="Times New Roman" pitchFamily="18" charset="0"/>
                <a:cs typeface="Times New Roman" pitchFamily="18" charset="0"/>
              </a:rPr>
              <a:t>đầu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về</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môn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học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yêu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thích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nhất</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của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các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bạn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trong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tổ</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em</a:t>
            </a:r>
            <a:r>
              <a:rPr lang="en-US" sz="2800" i="1" dirty="0">
                <a:latin typeface="Times New Roman" pitchFamily="18" charset="0"/>
                <a:cs typeface="Times New Roman" pitchFamily="18" charset="0"/>
              </a:rPr>
              <a:t>?</a:t>
            </a:r>
          </a:p>
        </p:txBody>
      </p:sp>
      <p:pic>
        <p:nvPicPr>
          <p:cNvPr id="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49" y="2971800"/>
            <a:ext cx="887412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barn(inVertical)">
                                      <p:cBhvr>
                                        <p:cTn id="12" dur="500"/>
                                        <p:tgtEl>
                                          <p:spTgt spid="6149"/>
                                        </p:tgtEl>
                                      </p:cBhvr>
                                    </p:animEffect>
                                  </p:childTnLst>
                                </p:cTn>
                              </p:par>
                              <p:par>
                                <p:cTn id="13" presetID="16" presetClass="entr" presetSubtype="21"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151"/>
                                        </p:tgtEl>
                                        <p:attrNameLst>
                                          <p:attrName>style.visibility</p:attrName>
                                        </p:attrNameLst>
                                      </p:cBhvr>
                                      <p:to>
                                        <p:strVal val="visible"/>
                                      </p:to>
                                    </p:set>
                                    <p:animEffect transition="in" filter="barn(inVertical)">
                                      <p:cBhvr>
                                        <p:cTn id="20"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6149" grpId="0"/>
      <p:bldP spid="615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25400" y="498475"/>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Bảng thống kê</a:t>
            </a:r>
          </a:p>
        </p:txBody>
      </p:sp>
      <p:sp>
        <p:nvSpPr>
          <p:cNvPr id="7171" name="TextBox 3"/>
          <p:cNvSpPr txBox="1">
            <a:spLocks noChangeArrowheads="1"/>
          </p:cNvSpPr>
          <p:nvPr/>
        </p:nvSpPr>
        <p:spPr bwMode="auto">
          <a:xfrm>
            <a:off x="25400" y="14288"/>
            <a:ext cx="9070975"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2:  BIỂU DIỄN DỮ LIỆU TRÊN BẢNG</a:t>
            </a:r>
          </a:p>
        </p:txBody>
      </p:sp>
      <p:sp>
        <p:nvSpPr>
          <p:cNvPr id="13" name="TextBox 4"/>
          <p:cNvSpPr txBox="1">
            <a:spLocks noChangeArrowheads="1"/>
          </p:cNvSpPr>
          <p:nvPr/>
        </p:nvSpPr>
        <p:spPr bwMode="auto">
          <a:xfrm>
            <a:off x="127000" y="1143000"/>
            <a:ext cx="88677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Bạn Hùng ghi chép nhanh điểm Toán của các bạn trong tổ 1 lớp 6A thành dãy dữ liệu: 5, 8, 6, 7, 8, 5, 4, 6, 9, 6, 8, 8</a:t>
            </a:r>
          </a:p>
        </p:txBody>
      </p:sp>
      <p:sp>
        <p:nvSpPr>
          <p:cNvPr id="14" name="TextBox 4"/>
          <p:cNvSpPr txBox="1">
            <a:spLocks noChangeArrowheads="1"/>
          </p:cNvSpPr>
          <p:nvPr/>
        </p:nvSpPr>
        <p:spPr bwMode="auto">
          <a:xfrm>
            <a:off x="765175" y="5329238"/>
            <a:ext cx="8229600" cy="5222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Hãy giúp Hùng sắp xếp lại dữ liệu trên vào bảng.</a:t>
            </a:r>
          </a:p>
        </p:txBody>
      </p:sp>
      <p:graphicFrame>
        <p:nvGraphicFramePr>
          <p:cNvPr id="2" name="Table 1"/>
          <p:cNvGraphicFramePr>
            <a:graphicFrameLocks noGrp="1"/>
          </p:cNvGraphicFramePr>
          <p:nvPr/>
        </p:nvGraphicFramePr>
        <p:xfrm>
          <a:off x="304800" y="2286000"/>
          <a:ext cx="8382001" cy="1524000"/>
        </p:xfrm>
        <a:graphic>
          <a:graphicData uri="http://schemas.openxmlformats.org/drawingml/2006/table">
            <a:tbl>
              <a:tblPr firstRow="1" bandRow="1">
                <a:tableStyleId>{5C22544A-7EE6-4342-B048-85BDC9FD1C3A}</a:tableStyleId>
              </a:tblPr>
              <a:tblGrid>
                <a:gridCol w="2345130"/>
                <a:gridCol w="952708"/>
                <a:gridCol w="879423"/>
                <a:gridCol w="952708"/>
                <a:gridCol w="1025993"/>
                <a:gridCol w="952708"/>
                <a:gridCol w="1273331"/>
              </a:tblGrid>
              <a:tr h="762000">
                <a:tc>
                  <a:txBody>
                    <a:bodyPr/>
                    <a:lstStyle/>
                    <a:p>
                      <a:pPr algn="ctr"/>
                      <a:r>
                        <a:rPr lang="en-US" sz="2400" b="1" dirty="0" err="1" smtClean="0">
                          <a:solidFill>
                            <a:schemeClr val="tx1"/>
                          </a:solidFill>
                          <a:latin typeface="Times New Roman" pitchFamily="18" charset="0"/>
                          <a:cs typeface="Times New Roman" pitchFamily="18" charset="0"/>
                        </a:rPr>
                        <a:t>Điểm</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số</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ctr"/>
                      <a:r>
                        <a:rPr lang="en-US" sz="2400" b="1" dirty="0" smtClean="0">
                          <a:solidFill>
                            <a:schemeClr val="tx1"/>
                          </a:solidFill>
                          <a:latin typeface="Times New Roman" pitchFamily="18" charset="0"/>
                          <a:cs typeface="Times New Roman" pitchFamily="18" charset="0"/>
                        </a:rPr>
                        <a:t>9</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8</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7</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6</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5</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4</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2000">
                <a:tc>
                  <a:txBody>
                    <a:bodyPr/>
                    <a:lstStyle/>
                    <a:p>
                      <a:pPr algn="ctr"/>
                      <a:r>
                        <a:rPr lang="en-US" sz="2400" b="1" dirty="0" err="1" smtClean="0">
                          <a:solidFill>
                            <a:schemeClr val="tx1"/>
                          </a:solidFill>
                          <a:latin typeface="Times New Roman" pitchFamily="18" charset="0"/>
                          <a:cs typeface="Times New Roman" pitchFamily="18" charset="0"/>
                        </a:rPr>
                        <a:t>Số</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bạn</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đạt</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được</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ctr"/>
                      <a:r>
                        <a:rPr lang="en-US" sz="2400" b="1" dirty="0" smtClean="0">
                          <a:solidFill>
                            <a:schemeClr val="tx1"/>
                          </a:solidFill>
                          <a:latin typeface="Times New Roman" pitchFamily="18" charset="0"/>
                          <a:cs typeface="Times New Roman" pitchFamily="18" charset="0"/>
                        </a:rPr>
                        <a:t>1</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latin typeface="Times New Roman" pitchFamily="18" charset="0"/>
                          <a:cs typeface="Times New Roman" pitchFamily="18" charset="0"/>
                        </a:rPr>
                        <a:t>?</a:t>
                      </a:r>
                      <a:endParaRPr lang="en-US" sz="2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TextBox 4"/>
          <p:cNvSpPr txBox="1">
            <a:spLocks noChangeArrowheads="1"/>
          </p:cNvSpPr>
          <p:nvPr/>
        </p:nvSpPr>
        <p:spPr bwMode="auto">
          <a:xfrm>
            <a:off x="3810000" y="3060700"/>
            <a:ext cx="606425"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4</a:t>
            </a:r>
          </a:p>
        </p:txBody>
      </p:sp>
      <p:sp>
        <p:nvSpPr>
          <p:cNvPr id="10" name="TextBox 4"/>
          <p:cNvSpPr txBox="1">
            <a:spLocks noChangeArrowheads="1"/>
          </p:cNvSpPr>
          <p:nvPr/>
        </p:nvSpPr>
        <p:spPr bwMode="auto">
          <a:xfrm>
            <a:off x="4667250" y="3060700"/>
            <a:ext cx="606425"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1</a:t>
            </a:r>
          </a:p>
        </p:txBody>
      </p:sp>
      <p:sp>
        <p:nvSpPr>
          <p:cNvPr id="11" name="TextBox 4"/>
          <p:cNvSpPr txBox="1">
            <a:spLocks noChangeArrowheads="1"/>
          </p:cNvSpPr>
          <p:nvPr/>
        </p:nvSpPr>
        <p:spPr bwMode="auto">
          <a:xfrm>
            <a:off x="5718175" y="3055938"/>
            <a:ext cx="606425" cy="522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3</a:t>
            </a:r>
          </a:p>
        </p:txBody>
      </p:sp>
      <p:sp>
        <p:nvSpPr>
          <p:cNvPr id="12" name="TextBox 4"/>
          <p:cNvSpPr txBox="1">
            <a:spLocks noChangeArrowheads="1"/>
          </p:cNvSpPr>
          <p:nvPr/>
        </p:nvSpPr>
        <p:spPr bwMode="auto">
          <a:xfrm>
            <a:off x="6705600" y="3060700"/>
            <a:ext cx="606425"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2</a:t>
            </a:r>
          </a:p>
        </p:txBody>
      </p:sp>
      <p:sp>
        <p:nvSpPr>
          <p:cNvPr id="16" name="TextBox 4"/>
          <p:cNvSpPr txBox="1">
            <a:spLocks noChangeArrowheads="1"/>
          </p:cNvSpPr>
          <p:nvPr/>
        </p:nvSpPr>
        <p:spPr bwMode="auto">
          <a:xfrm>
            <a:off x="7877175" y="3068638"/>
            <a:ext cx="606425" cy="522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1</a:t>
            </a:r>
          </a:p>
        </p:txBody>
      </p:sp>
      <p:sp>
        <p:nvSpPr>
          <p:cNvPr id="17" name="TextBox 4"/>
          <p:cNvSpPr txBox="1">
            <a:spLocks noChangeArrowheads="1"/>
          </p:cNvSpPr>
          <p:nvPr/>
        </p:nvSpPr>
        <p:spPr bwMode="auto">
          <a:xfrm>
            <a:off x="695325" y="4787900"/>
            <a:ext cx="8229600" cy="9540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Có bao nhiêu bạn đạt điểm 8 và có bao nhiêu bạn đạt điểm dưới 7?</a:t>
            </a:r>
          </a:p>
        </p:txBody>
      </p:sp>
      <p:sp>
        <p:nvSpPr>
          <p:cNvPr id="18" name="Rounded Rectangular Callout 17"/>
          <p:cNvSpPr/>
          <p:nvPr/>
        </p:nvSpPr>
        <p:spPr>
          <a:xfrm>
            <a:off x="1409700" y="4191000"/>
            <a:ext cx="3876675" cy="685800"/>
          </a:xfrm>
          <a:prstGeom prst="wedgeRoundRectCallout">
            <a:avLst>
              <a:gd name="adj1" fmla="val 60446"/>
              <a:gd name="adj2" fmla="val -119040"/>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err="1">
                <a:solidFill>
                  <a:schemeClr val="tx1"/>
                </a:solidFill>
                <a:latin typeface="Times New Roman" pitchFamily="18" charset="0"/>
                <a:cs typeface="Times New Roman" pitchFamily="18" charset="0"/>
              </a:rPr>
              <a:t>Bảng</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thống</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kê</a:t>
            </a:r>
            <a:endParaRPr 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arn(inVertical)">
                                      <p:cBhvr>
                                        <p:cTn id="15" dur="500"/>
                                        <p:tgtEl>
                                          <p:spTgt spid="1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arn(inVertical)">
                                      <p:cBhvr>
                                        <p:cTn id="30" dur="500"/>
                                        <p:tgtEl>
                                          <p:spTgt spid="1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arn(inVertical)">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arn(inVertical)">
                                      <p:cBhvr>
                                        <p:cTn id="40" dur="500"/>
                                        <p:tgtEl>
                                          <p:spTgt spid="1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arn(inVertical)">
                                      <p:cBhvr>
                                        <p:cTn id="45" dur="500"/>
                                        <p:tgtEl>
                                          <p:spTgt spid="17"/>
                                        </p:tgtEl>
                                      </p:cBhvr>
                                    </p:animEffect>
                                  </p:childTnLst>
                                </p:cTn>
                              </p:par>
                              <p:par>
                                <p:cTn id="46" presetID="10" presetClass="exit" presetSubtype="0" fill="hold" grpId="1" nodeType="withEffect">
                                  <p:stCondLst>
                                    <p:cond delay="0"/>
                                  </p:stCondLst>
                                  <p:childTnLst>
                                    <p:animEffect transition="out" filter="fade">
                                      <p:cBhvr>
                                        <p:cTn id="47" dur="500"/>
                                        <p:tgtEl>
                                          <p:spTgt spid="14"/>
                                        </p:tgtEl>
                                      </p:cBhvr>
                                    </p:animEffect>
                                    <p:set>
                                      <p:cBhvr>
                                        <p:cTn id="48" dur="1" fill="hold">
                                          <p:stCondLst>
                                            <p:cond delay="499"/>
                                          </p:stCondLst>
                                        </p:cTn>
                                        <p:tgtEl>
                                          <p:spTgt spid="14"/>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xit" presetSubtype="0" fill="hold" grpId="1" nodeType="clickEffect">
                                  <p:stCondLst>
                                    <p:cond delay="0"/>
                                  </p:stCondLst>
                                  <p:childTnLst>
                                    <p:animEffect transition="out" filter="fade">
                                      <p:cBhvr>
                                        <p:cTn id="52" dur="500"/>
                                        <p:tgtEl>
                                          <p:spTgt spid="17"/>
                                        </p:tgtEl>
                                      </p:cBhvr>
                                    </p:animEffect>
                                    <p:set>
                                      <p:cBhvr>
                                        <p:cTn id="53" dur="1" fill="hold">
                                          <p:stCondLst>
                                            <p:cond delay="499"/>
                                          </p:stCondLst>
                                        </p:cTn>
                                        <p:tgtEl>
                                          <p:spTgt spid="17"/>
                                        </p:tgtEl>
                                        <p:attrNameLst>
                                          <p:attrName>style.visibility</p:attrName>
                                        </p:attrNameLst>
                                      </p:cBhvr>
                                      <p:to>
                                        <p:strVal val="hidden"/>
                                      </p:to>
                                    </p:set>
                                  </p:childTnLst>
                                </p:cTn>
                              </p:par>
                              <p:par>
                                <p:cTn id="54" presetID="16" presetClass="entr" presetSubtype="21" fill="hold" grpId="0" nodeType="with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barn(inVertical)">
                                      <p:cBhvr>
                                        <p:cTn id="56" dur="500"/>
                                        <p:tgtEl>
                                          <p:spTgt spid="18"/>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15362"/>
                                        </p:tgtEl>
                                        <p:attrNameLst>
                                          <p:attrName>style.visibility</p:attrName>
                                        </p:attrNameLst>
                                      </p:cBhvr>
                                      <p:to>
                                        <p:strVal val="visible"/>
                                      </p:to>
                                    </p:set>
                                    <p:animEffect transition="in" filter="barn(inVertical)">
                                      <p:cBhvr>
                                        <p:cTn id="61"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3" grpId="0"/>
      <p:bldP spid="14" grpId="0" animBg="1"/>
      <p:bldP spid="14" grpId="1" animBg="1"/>
      <p:bldP spid="9" grpId="0" animBg="1"/>
      <p:bldP spid="10" grpId="0" animBg="1"/>
      <p:bldP spid="11" grpId="0" animBg="1"/>
      <p:bldP spid="12" grpId="0" animBg="1"/>
      <p:bldP spid="16" grpId="0" animBg="1"/>
      <p:bldP spid="17" grpId="0" animBg="1"/>
      <p:bldP spid="17" grpId="1"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25400" y="498475"/>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Bảng thống kê</a:t>
            </a:r>
          </a:p>
        </p:txBody>
      </p:sp>
      <p:sp>
        <p:nvSpPr>
          <p:cNvPr id="8195" name="TextBox 3"/>
          <p:cNvSpPr txBox="1">
            <a:spLocks noChangeArrowheads="1"/>
          </p:cNvSpPr>
          <p:nvPr/>
        </p:nvSpPr>
        <p:spPr bwMode="auto">
          <a:xfrm>
            <a:off x="25400" y="14288"/>
            <a:ext cx="9070975"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2:  BIỂU DIỄN DỮ LIỆU TRÊN BẢNG</a:t>
            </a:r>
          </a:p>
        </p:txBody>
      </p:sp>
      <p:sp>
        <p:nvSpPr>
          <p:cNvPr id="13" name="TextBox 4"/>
          <p:cNvSpPr txBox="1">
            <a:spLocks noChangeArrowheads="1"/>
          </p:cNvSpPr>
          <p:nvPr/>
        </p:nvSpPr>
        <p:spPr bwMode="auto">
          <a:xfrm>
            <a:off x="127000" y="1143000"/>
            <a:ext cx="8867775" cy="18161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Bảng thống kê </a:t>
            </a:r>
            <a:r>
              <a:rPr lang="en-US" sz="2800" b="1">
                <a:latin typeface="Times New Roman" pitchFamily="18" charset="0"/>
                <a:cs typeface="Times New Roman" pitchFamily="18" charset="0"/>
              </a:rPr>
              <a:t>là một cách trình bày dữ diệu chi tiết hơn bảng dữ liệu ban đầu, bao gồm các cột và các hàng, thể hiện danh sách các đối tượng thống kê cùng với các dữ liệu của đối tượng đó.</a:t>
            </a:r>
          </a:p>
        </p:txBody>
      </p:sp>
      <p:sp>
        <p:nvSpPr>
          <p:cNvPr id="15" name="TextBox 4"/>
          <p:cNvSpPr txBox="1">
            <a:spLocks noChangeArrowheads="1"/>
          </p:cNvSpPr>
          <p:nvPr/>
        </p:nvSpPr>
        <p:spPr bwMode="auto">
          <a:xfrm>
            <a:off x="304800" y="2959100"/>
            <a:ext cx="20574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Ví dụ:</a:t>
            </a:r>
          </a:p>
        </p:txBody>
      </p:sp>
      <p:sp>
        <p:nvSpPr>
          <p:cNvPr id="19" name="TextBox 4"/>
          <p:cNvSpPr txBox="1">
            <a:spLocks noChangeArrowheads="1"/>
          </p:cNvSpPr>
          <p:nvPr/>
        </p:nvSpPr>
        <p:spPr bwMode="auto">
          <a:xfrm>
            <a:off x="1252538" y="5486400"/>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Bảng thống kê điểm Ngữ Văn của HS tổ 2</a:t>
            </a: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725" y="3494088"/>
            <a:ext cx="87820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barn(inVertical)">
                                      <p:cBhvr>
                                        <p:cTn id="2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25400" y="498475"/>
            <a:ext cx="678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Bảng thống kê</a:t>
            </a:r>
          </a:p>
        </p:txBody>
      </p:sp>
      <p:sp>
        <p:nvSpPr>
          <p:cNvPr id="9219" name="TextBox 3"/>
          <p:cNvSpPr txBox="1">
            <a:spLocks noChangeArrowheads="1"/>
          </p:cNvSpPr>
          <p:nvPr/>
        </p:nvSpPr>
        <p:spPr bwMode="auto">
          <a:xfrm>
            <a:off x="25400" y="14288"/>
            <a:ext cx="9070975"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BÀI 2:  BIỂU DIỄN DỮ LIỆU TRÊN BẢNG</a:t>
            </a:r>
          </a:p>
        </p:txBody>
      </p:sp>
      <p:sp>
        <p:nvSpPr>
          <p:cNvPr id="9220" name="TextBox 4"/>
          <p:cNvSpPr txBox="1">
            <a:spLocks noChangeArrowheads="1"/>
          </p:cNvSpPr>
          <p:nvPr/>
        </p:nvSpPr>
        <p:spPr bwMode="auto">
          <a:xfrm>
            <a:off x="127000" y="1143000"/>
            <a:ext cx="8867775" cy="18161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Bảng thống kê </a:t>
            </a:r>
            <a:r>
              <a:rPr lang="en-US" sz="2800" b="1">
                <a:latin typeface="Times New Roman" pitchFamily="18" charset="0"/>
                <a:cs typeface="Times New Roman" pitchFamily="18" charset="0"/>
              </a:rPr>
              <a:t>là một cách trình bày dữ diệu chi tiết hơn bảng dữ liệu ban đầu, bao gồm các cột và các hàng, thể hiện danh sách các đối tượng thống kê cùng với các dữ liệu của đối tượng đó.</a:t>
            </a:r>
          </a:p>
        </p:txBody>
      </p:sp>
      <p:sp>
        <p:nvSpPr>
          <p:cNvPr id="15" name="TextBox 4"/>
          <p:cNvSpPr txBox="1">
            <a:spLocks noChangeArrowheads="1"/>
          </p:cNvSpPr>
          <p:nvPr/>
        </p:nvSpPr>
        <p:spPr bwMode="auto">
          <a:xfrm>
            <a:off x="304800" y="2959100"/>
            <a:ext cx="20574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Ví dụ:</a:t>
            </a:r>
          </a:p>
        </p:txBody>
      </p:sp>
      <p:sp>
        <p:nvSpPr>
          <p:cNvPr id="19" name="TextBox 4"/>
          <p:cNvSpPr txBox="1">
            <a:spLocks noChangeArrowheads="1"/>
          </p:cNvSpPr>
          <p:nvPr/>
        </p:nvSpPr>
        <p:spPr bwMode="auto">
          <a:xfrm>
            <a:off x="595313" y="5045075"/>
            <a:ext cx="80803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i="1" dirty="0" err="1">
                <a:latin typeface="Times New Roman" pitchFamily="18" charset="0"/>
                <a:cs typeface="Times New Roman" pitchFamily="18" charset="0"/>
              </a:rPr>
              <a:t>Bảng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thống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kê</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về</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loại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nhạc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cụ</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yêu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thích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nhất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các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thành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viên</a:t>
            </a:r>
            <a:r>
              <a:rPr lang="en-US" sz="2400" i="1" dirty="0">
                <a:latin typeface="Times New Roman" pitchFamily="18" charset="0"/>
                <a:cs typeface="Times New Roman" pitchFamily="18" charset="0"/>
              </a:rPr>
              <a:t> CLB </a:t>
            </a:r>
            <a:r>
              <a:rPr lang="en-US" sz="2400" i="1" dirty="0" err="1">
                <a:latin typeface="Times New Roman" pitchFamily="18" charset="0"/>
                <a:cs typeface="Times New Roman" pitchFamily="18" charset="0"/>
              </a:rPr>
              <a:t>Âm</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nhạc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trường</a:t>
            </a:r>
            <a:r>
              <a:rPr lang="en-US" sz="2400" i="1" dirty="0">
                <a:latin typeface="Times New Roman" pitchFamily="18" charset="0"/>
                <a:cs typeface="Times New Roman" pitchFamily="18" charset="0"/>
              </a:rPr>
              <a:t> THCS </a:t>
            </a:r>
            <a:r>
              <a:rPr lang="en-US" sz="2400" i="1" dirty="0" err="1">
                <a:latin typeface="Times New Roman" pitchFamily="18" charset="0"/>
                <a:cs typeface="Times New Roman" pitchFamily="18" charset="0"/>
              </a:rPr>
              <a:t>Quang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Trung</a:t>
            </a:r>
            <a:r>
              <a:rPr lang="en-US" sz="2400" i="1" dirty="0">
                <a:latin typeface="Times New Roman" pitchFamily="18" charset="0"/>
                <a:cs typeface="Times New Roman" pitchFamily="18" charset="0"/>
              </a:rPr>
              <a:t>.</a:t>
            </a:r>
          </a:p>
        </p:txBody>
      </p:sp>
      <p:pic>
        <p:nvPicPr>
          <p:cNvPr id="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1" y="3481388"/>
            <a:ext cx="9017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barn(inVertical)">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nvGraphicFramePr>
        <p:xfrm>
          <a:off x="304800" y="4572000"/>
          <a:ext cx="8532813" cy="1524000"/>
        </p:xfrm>
        <a:graphic>
          <a:graphicData uri="http://schemas.openxmlformats.org/drawingml/2006/table">
            <a:tbl>
              <a:tblPr firstRow="1" bandRow="1">
                <a:tableStyleId>{5C22544A-7EE6-4342-B048-85BDC9FD1C3A}</a:tableStyleId>
              </a:tblPr>
              <a:tblGrid>
                <a:gridCol w="3250597"/>
                <a:gridCol w="1397222"/>
                <a:gridCol w="1219100"/>
                <a:gridCol w="1754622"/>
                <a:gridCol w="911272"/>
              </a:tblGrid>
              <a:tr h="762000">
                <a:tc>
                  <a:txBody>
                    <a:bodyPr/>
                    <a:lstStyle/>
                    <a:p>
                      <a:pPr algn="ctr"/>
                      <a:r>
                        <a:rPr lang="en-US" sz="2400" b="1" dirty="0" err="1" smtClean="0">
                          <a:solidFill>
                            <a:schemeClr val="tx1"/>
                          </a:solidFill>
                          <a:latin typeface="Times New Roman" pitchFamily="18" charset="0"/>
                          <a:cs typeface="Times New Roman" pitchFamily="18" charset="0"/>
                        </a:rPr>
                        <a:t>Xếp</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loại</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học</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lực</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ctr"/>
                      <a:r>
                        <a:rPr lang="en-US" sz="2400" b="1" dirty="0" err="1" smtClean="0">
                          <a:solidFill>
                            <a:schemeClr val="tx1"/>
                          </a:solidFill>
                          <a:latin typeface="Times New Roman" pitchFamily="18" charset="0"/>
                          <a:cs typeface="Times New Roman" pitchFamily="18" charset="0"/>
                        </a:rPr>
                        <a:t>Giỏi</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err="1" smtClean="0">
                          <a:solidFill>
                            <a:schemeClr val="tx1"/>
                          </a:solidFill>
                          <a:latin typeface="Times New Roman" pitchFamily="18" charset="0"/>
                          <a:cs typeface="Times New Roman" pitchFamily="18" charset="0"/>
                        </a:rPr>
                        <a:t>Khá</a:t>
                      </a:r>
                      <a:r>
                        <a:rPr lang="en-US" sz="2400" b="1" baseline="0" dirty="0" smtClean="0">
                          <a:solidFill>
                            <a:schemeClr val="tx1"/>
                          </a:solidFill>
                          <a:latin typeface="Times New Roman" pitchFamily="18" charset="0"/>
                          <a:cs typeface="Times New Roman" pitchFamily="18" charset="0"/>
                        </a:rPr>
                        <a:t> </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err="1" smtClean="0">
                          <a:solidFill>
                            <a:schemeClr val="tx1"/>
                          </a:solidFill>
                          <a:latin typeface="Times New Roman" pitchFamily="18" charset="0"/>
                          <a:cs typeface="Times New Roman" pitchFamily="18" charset="0"/>
                        </a:rPr>
                        <a:t>Trung</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bình</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err="1" smtClean="0">
                          <a:solidFill>
                            <a:schemeClr val="tx1"/>
                          </a:solidFill>
                          <a:latin typeface="Times New Roman" pitchFamily="18" charset="0"/>
                          <a:cs typeface="Times New Roman" pitchFamily="18" charset="0"/>
                        </a:rPr>
                        <a:t>Yếu</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62000">
                <a:tc>
                  <a:txBody>
                    <a:bodyPr/>
                    <a:lstStyle/>
                    <a:p>
                      <a:pPr algn="ctr"/>
                      <a:r>
                        <a:rPr lang="en-US" sz="2400" b="1" dirty="0" err="1" smtClean="0">
                          <a:solidFill>
                            <a:schemeClr val="tx1"/>
                          </a:solidFill>
                          <a:latin typeface="Times New Roman" pitchFamily="18" charset="0"/>
                          <a:cs typeface="Times New Roman" pitchFamily="18" charset="0"/>
                        </a:rPr>
                        <a:t>Số</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học</a:t>
                      </a:r>
                      <a:r>
                        <a:rPr lang="en-US" sz="2400" b="1" baseline="0" dirty="0" smtClean="0">
                          <a:solidFill>
                            <a:schemeClr val="tx1"/>
                          </a:solidFill>
                          <a:latin typeface="Times New Roman" pitchFamily="18" charset="0"/>
                          <a:cs typeface="Times New Roman" pitchFamily="18" charset="0"/>
                        </a:rPr>
                        <a:t> </a:t>
                      </a:r>
                      <a:r>
                        <a:rPr lang="en-US" sz="2400" b="1" baseline="0" dirty="0" err="1" smtClean="0">
                          <a:solidFill>
                            <a:schemeClr val="tx1"/>
                          </a:solidFill>
                          <a:latin typeface="Times New Roman" pitchFamily="18" charset="0"/>
                          <a:cs typeface="Times New Roman" pitchFamily="18" charset="0"/>
                        </a:rPr>
                        <a:t>sinh</a:t>
                      </a: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tc>
                  <a:txBody>
                    <a:bodyPr/>
                    <a:lstStyle/>
                    <a:p>
                      <a:pPr algn="ct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b="1" dirty="0">
                        <a:solidFill>
                          <a:schemeClr val="tx1"/>
                        </a:solidFill>
                        <a:latin typeface="Times New Roman" pitchFamily="18" charset="0"/>
                        <a:cs typeface="Times New Roman" pitchFamily="18" charset="0"/>
                      </a:endParaRPr>
                    </a:p>
                  </a:txBody>
                  <a:tcPr marL="91432" marR="9143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TextBox 4"/>
          <p:cNvSpPr txBox="1">
            <a:spLocks noChangeArrowheads="1"/>
          </p:cNvSpPr>
          <p:nvPr/>
        </p:nvSpPr>
        <p:spPr bwMode="auto">
          <a:xfrm>
            <a:off x="0" y="657225"/>
            <a:ext cx="8915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  </a:t>
            </a:r>
            <a:r>
              <a:rPr lang="en-US" sz="2800" b="1">
                <a:solidFill>
                  <a:srgbClr val="00B050"/>
                </a:solidFill>
                <a:latin typeface="Times New Roman" pitchFamily="18" charset="0"/>
                <a:cs typeface="Times New Roman" pitchFamily="18" charset="0"/>
              </a:rPr>
              <a:t>Bài 1: </a:t>
            </a:r>
            <a:r>
              <a:rPr lang="en-US" sz="2800" b="1">
                <a:latin typeface="Times New Roman" pitchFamily="18" charset="0"/>
                <a:cs typeface="Times New Roman" pitchFamily="18" charset="0"/>
              </a:rPr>
              <a:t>Xếp loại học lực của tổ 1 lớp 6A được ghi lại trong bảng dữ liệu sau:</a:t>
            </a:r>
          </a:p>
        </p:txBody>
      </p:sp>
      <p:sp>
        <p:nvSpPr>
          <p:cNvPr id="11" name="TextBox 4"/>
          <p:cNvSpPr txBox="1">
            <a:spLocks noChangeArrowheads="1"/>
          </p:cNvSpPr>
          <p:nvPr/>
        </p:nvSpPr>
        <p:spPr bwMode="auto">
          <a:xfrm>
            <a:off x="4038600" y="5486400"/>
            <a:ext cx="1143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dirty="0">
                <a:latin typeface="Times New Roman" pitchFamily="18" charset="0"/>
                <a:cs typeface="Times New Roman" pitchFamily="18" charset="0"/>
              </a:rPr>
              <a:t>3</a:t>
            </a:r>
          </a:p>
        </p:txBody>
      </p:sp>
      <p:sp>
        <p:nvSpPr>
          <p:cNvPr id="10264" name="TextBox 3"/>
          <p:cNvSpPr txBox="1">
            <a:spLocks noChangeArrowheads="1"/>
          </p:cNvSpPr>
          <p:nvPr/>
        </p:nvSpPr>
        <p:spPr bwMode="auto">
          <a:xfrm>
            <a:off x="1981200" y="73025"/>
            <a:ext cx="60198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6" name="TextBox 4"/>
          <p:cNvSpPr txBox="1">
            <a:spLocks noChangeArrowheads="1"/>
          </p:cNvSpPr>
          <p:nvPr/>
        </p:nvSpPr>
        <p:spPr bwMode="auto">
          <a:xfrm>
            <a:off x="63500" y="3916363"/>
            <a:ext cx="584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Hãy lập bảng thống kê theo mẫu.</a:t>
            </a:r>
          </a:p>
        </p:txBody>
      </p:sp>
      <p:sp>
        <p:nvSpPr>
          <p:cNvPr id="18" name="TextBox 4"/>
          <p:cNvSpPr txBox="1">
            <a:spLocks noChangeArrowheads="1"/>
          </p:cNvSpPr>
          <p:nvPr/>
        </p:nvSpPr>
        <p:spPr bwMode="auto">
          <a:xfrm>
            <a:off x="5334000" y="5486400"/>
            <a:ext cx="1143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latin typeface="Times New Roman" pitchFamily="18" charset="0"/>
                <a:cs typeface="Times New Roman" pitchFamily="18" charset="0"/>
              </a:rPr>
              <a:t>8</a:t>
            </a:r>
          </a:p>
        </p:txBody>
      </p:sp>
      <p:sp>
        <p:nvSpPr>
          <p:cNvPr id="19" name="TextBox 4"/>
          <p:cNvSpPr txBox="1">
            <a:spLocks noChangeArrowheads="1"/>
          </p:cNvSpPr>
          <p:nvPr/>
        </p:nvSpPr>
        <p:spPr bwMode="auto">
          <a:xfrm>
            <a:off x="6934200" y="5461000"/>
            <a:ext cx="1143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latin typeface="Times New Roman" pitchFamily="18" charset="0"/>
                <a:cs typeface="Times New Roman" pitchFamily="18" charset="0"/>
              </a:rPr>
              <a:t>2</a:t>
            </a:r>
          </a:p>
        </p:txBody>
      </p:sp>
      <p:sp>
        <p:nvSpPr>
          <p:cNvPr id="20" name="TextBox 4"/>
          <p:cNvSpPr txBox="1">
            <a:spLocks noChangeArrowheads="1"/>
          </p:cNvSpPr>
          <p:nvPr/>
        </p:nvSpPr>
        <p:spPr bwMode="auto">
          <a:xfrm>
            <a:off x="8274050" y="5473700"/>
            <a:ext cx="571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latin typeface="Times New Roman" pitchFamily="18" charset="0"/>
                <a:cs typeface="Times New Roman" pitchFamily="18" charset="0"/>
              </a:rPr>
              <a:t>1</a:t>
            </a:r>
          </a:p>
        </p:txBody>
      </p:sp>
      <p:pic>
        <p:nvPicPr>
          <p:cNvPr id="1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9468" y="1611313"/>
            <a:ext cx="6874532"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arn(inVertical)">
                                      <p:cBhvr>
                                        <p:cTn id="15" dur="500"/>
                                        <p:tgtEl>
                                          <p:spTgt spid="16"/>
                                        </p:tgtEl>
                                      </p:cBhvr>
                                    </p:animEffect>
                                  </p:childTnLst>
                                </p:cTn>
                              </p:par>
                              <p:par>
                                <p:cTn id="16" presetID="16" presetClass="entr" presetSubtype="21"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arn(inVertic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arn(inVertical)">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arn(inVertical)">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barn(inVertical)">
                                      <p:cBhvr>
                                        <p:cTn id="33" dur="50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barn(inVertical)">
                                      <p:cBhvr>
                                        <p:cTn id="3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6" grpId="0"/>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4"/>
          <p:cNvSpPr txBox="1">
            <a:spLocks noChangeArrowheads="1"/>
          </p:cNvSpPr>
          <p:nvPr/>
        </p:nvSpPr>
        <p:spPr bwMode="auto">
          <a:xfrm>
            <a:off x="0" y="727075"/>
            <a:ext cx="8915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600" b="1">
                <a:latin typeface="Times New Roman" pitchFamily="18" charset="0"/>
                <a:cs typeface="Times New Roman" pitchFamily="18" charset="0"/>
              </a:rPr>
              <a:t> </a:t>
            </a:r>
            <a:r>
              <a:rPr lang="en-US" sz="2600" b="1">
                <a:solidFill>
                  <a:srgbClr val="00B050"/>
                </a:solidFill>
                <a:latin typeface="Times New Roman" pitchFamily="18" charset="0"/>
                <a:cs typeface="Times New Roman" pitchFamily="18" charset="0"/>
              </a:rPr>
              <a:t>Bài 2: </a:t>
            </a:r>
            <a:r>
              <a:rPr lang="en-US" sz="2600" b="1">
                <a:latin typeface="Times New Roman" pitchFamily="18" charset="0"/>
                <a:cs typeface="Times New Roman" pitchFamily="18" charset="0"/>
              </a:rPr>
              <a:t>Hãy đọc bảng thống kê xếp loại hạnh kiểm lớp 6A sau:</a:t>
            </a:r>
          </a:p>
        </p:txBody>
      </p:sp>
      <p:sp>
        <p:nvSpPr>
          <p:cNvPr id="11" name="TextBox 4"/>
          <p:cNvSpPr txBox="1">
            <a:spLocks noChangeArrowheads="1"/>
          </p:cNvSpPr>
          <p:nvPr/>
        </p:nvSpPr>
        <p:spPr bwMode="auto">
          <a:xfrm>
            <a:off x="3546475" y="4013200"/>
            <a:ext cx="1143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B050"/>
                </a:solidFill>
                <a:latin typeface="Times New Roman" pitchFamily="18" charset="0"/>
                <a:cs typeface="Times New Roman" pitchFamily="18" charset="0"/>
              </a:rPr>
              <a:t>Giải:</a:t>
            </a:r>
          </a:p>
        </p:txBody>
      </p:sp>
      <p:sp>
        <p:nvSpPr>
          <p:cNvPr id="11268" name="TextBox 3"/>
          <p:cNvSpPr txBox="1">
            <a:spLocks noChangeArrowheads="1"/>
          </p:cNvSpPr>
          <p:nvPr/>
        </p:nvSpPr>
        <p:spPr bwMode="auto">
          <a:xfrm>
            <a:off x="1981200" y="73025"/>
            <a:ext cx="60198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6" name="TextBox 4"/>
          <p:cNvSpPr txBox="1">
            <a:spLocks noChangeArrowheads="1"/>
          </p:cNvSpPr>
          <p:nvPr/>
        </p:nvSpPr>
        <p:spPr bwMode="auto">
          <a:xfrm>
            <a:off x="346075" y="2628900"/>
            <a:ext cx="868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400" dirty="0" err="1" smtClean="0">
                <a:latin typeface="Times New Roman" pitchFamily="18" charset="0"/>
                <a:cs typeface="Times New Roman" pitchFamily="18" charset="0"/>
              </a:rPr>
              <a:t>Em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hãy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biết</a:t>
            </a:r>
            <a:r>
              <a:rPr lang="en-US" sz="2400" dirty="0" smtClean="0">
                <a:latin typeface="Times New Roman" pitchFamily="18" charset="0"/>
                <a:cs typeface="Times New Roman" pitchFamily="18" charset="0"/>
              </a:rPr>
              <a:t>:</a:t>
            </a:r>
          </a:p>
          <a:p>
            <a:pPr marL="514350" indent="-514350" algn="just" eaLnBrk="1" hangingPunct="1">
              <a:buFontTx/>
              <a:buAutoNum type="alphaLcParenR"/>
              <a:defRPr/>
            </a:pPr>
            <a:r>
              <a:rPr lang="en-US" sz="2400" dirty="0" err="1" smtClean="0">
                <a:latin typeface="Times New Roman" pitchFamily="18" charset="0"/>
                <a:cs typeface="Times New Roman" pitchFamily="18" charset="0"/>
              </a:rPr>
              <a:t>Lớp</a:t>
            </a:r>
            <a:r>
              <a:rPr lang="en-US" sz="2400" dirty="0" smtClean="0">
                <a:latin typeface="Times New Roman" pitchFamily="18" charset="0"/>
                <a:cs typeface="Times New Roman" pitchFamily="18" charset="0"/>
              </a:rPr>
              <a:t> 6A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nhiêu</a:t>
            </a:r>
            <a:r>
              <a:rPr lang="en-US" sz="2400" dirty="0" smtClean="0">
                <a:latin typeface="Times New Roman" pitchFamily="18" charset="0"/>
                <a:cs typeface="Times New Roman" pitchFamily="18" charset="0"/>
              </a:rPr>
              <a:t> HS?</a:t>
            </a:r>
          </a:p>
          <a:p>
            <a:pPr marL="514350" indent="-514350" algn="just" eaLnBrk="1" hangingPunct="1">
              <a:buFontTx/>
              <a:buAutoNum type="alphaLcParenR"/>
              <a:defRPr/>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HS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trở</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nhiêu</a:t>
            </a:r>
            <a:r>
              <a:rPr lang="en-US" sz="2400" dirty="0" smtClean="0">
                <a:latin typeface="Times New Roman" pitchFamily="18" charset="0"/>
                <a:cs typeface="Times New Roman" pitchFamily="18" charset="0"/>
              </a:rPr>
              <a:t>?</a:t>
            </a:r>
          </a:p>
        </p:txBody>
      </p:sp>
      <p:sp>
        <p:nvSpPr>
          <p:cNvPr id="18" name="TextBox 4"/>
          <p:cNvSpPr txBox="1">
            <a:spLocks noChangeArrowheads="1"/>
          </p:cNvSpPr>
          <p:nvPr/>
        </p:nvSpPr>
        <p:spPr bwMode="auto">
          <a:xfrm>
            <a:off x="914400" y="4622800"/>
            <a:ext cx="579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a) Lớp 6A có tất cả 30 học sinh.</a:t>
            </a:r>
          </a:p>
        </p:txBody>
      </p:sp>
      <p:sp>
        <p:nvSpPr>
          <p:cNvPr id="13" name="TextBox 4"/>
          <p:cNvSpPr txBox="1">
            <a:spLocks noChangeArrowheads="1"/>
          </p:cNvSpPr>
          <p:nvPr/>
        </p:nvSpPr>
        <p:spPr bwMode="auto">
          <a:xfrm>
            <a:off x="838200" y="5257800"/>
            <a:ext cx="792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b) Số học sinh có hạnh kiểm khá trở lên là 28 bạn.</a:t>
            </a:r>
          </a:p>
        </p:txBody>
      </p:sp>
      <p:pic>
        <p:nvPicPr>
          <p:cNvPr id="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1409700"/>
            <a:ext cx="88011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arn(inVertical)">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arn(inVertical)">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barn(inVertical)">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6" grpId="0"/>
      <p:bldP spid="18"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2878</TotalTime>
  <Words>706</Words>
  <Application>Microsoft Office PowerPoint</Application>
  <PresentationFormat>On-screen Show (4:3)</PresentationFormat>
  <Paragraphs>93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http://viet4room.com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HaTran</cp:lastModifiedBy>
  <cp:revision>329</cp:revision>
  <dcterms:created xsi:type="dcterms:W3CDTF">2016-11-26T13:35:55Z</dcterms:created>
  <dcterms:modified xsi:type="dcterms:W3CDTF">2021-10-23T12:22:48Z</dcterms:modified>
</cp:coreProperties>
</file>